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2C9"/>
    <a:srgbClr val="25B0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EC0E04-9483-3D6E-0E95-7EEBF686B34E}" v="223" dt="2022-01-14T18:18:24.529"/>
    <p1510:client id="{50ADD20E-4F12-4D46-842A-1EF38678C2AA}" v="3" dt="2022-01-14T18:19:49.643"/>
    <p1510:client id="{C42156EB-DE26-2F81-94FA-8E1AF39F8FF7}" v="1665" dt="2022-01-13T18:34:02.001"/>
    <p1510:client id="{E772E3F6-670A-4F94-816C-7B257630E679}" v="149" dt="2022-01-13T17:29:56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049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78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2177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179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92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763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186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585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20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640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90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941B0-F4D5-4460-BCAD-F7E2B41A8257}" type="datetimeFigureOut">
              <a:rPr lang="de-DE" smtClean="0"/>
              <a:t>17.01.2022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112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0C013DF-AF76-46F9-8538-E36A2CB85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57" b="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5618020" cy="3204134"/>
          </a:xfrm>
        </p:spPr>
        <p:txBody>
          <a:bodyPr anchor="b">
            <a:normAutofit/>
          </a:bodyPr>
          <a:lstStyle/>
          <a:p>
            <a:pPr algn="l"/>
            <a:r>
              <a:rPr lang="de-DE" b="1" u="sng" dirty="0" err="1">
                <a:cs typeface="Calibri Light"/>
              </a:rPr>
              <a:t>Les</a:t>
            </a:r>
            <a:r>
              <a:rPr lang="de-DE" b="1" u="sng" dirty="0">
                <a:cs typeface="Calibri Light"/>
              </a:rPr>
              <a:t> </a:t>
            </a:r>
            <a:r>
              <a:rPr lang="de-DE" b="1" u="sng" dirty="0" err="1">
                <a:cs typeface="Calibri Light"/>
              </a:rPr>
              <a:t>Microtubules</a:t>
            </a:r>
            <a:r>
              <a:rPr lang="de-DE" b="1" u="sng" dirty="0">
                <a:cs typeface="Calibri Light"/>
              </a:rPr>
              <a:t> </a:t>
            </a:r>
            <a:endParaRPr lang="de-DE" b="1" dirty="0">
              <a:cs typeface="Calibri Light" panose="020F03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4089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22CF54-9447-499D-983B-05C23D46C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1"/>
            <a:ext cx="10515600" cy="1325563"/>
          </a:xfrm>
        </p:spPr>
        <p:txBody>
          <a:bodyPr/>
          <a:lstStyle/>
          <a:p>
            <a:pPr algn="ctr"/>
            <a:r>
              <a:rPr lang="fr-FR" b="1" dirty="0">
                <a:ea typeface="+mj-lt"/>
                <a:cs typeface="+mj-lt"/>
              </a:rPr>
              <a:t>Le cycle du centrosome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84C414-316B-47DD-8061-7C2BE6036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974" y="1207399"/>
            <a:ext cx="8474016" cy="580344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 sz="3000" dirty="0">
                <a:cs typeface="Calibri"/>
              </a:rPr>
              <a:t>Réplication </a:t>
            </a:r>
            <a:r>
              <a:rPr lang="fr-FR" sz="3000" b="1" dirty="0">
                <a:cs typeface="Calibri"/>
              </a:rPr>
              <a:t>semi conservative</a:t>
            </a:r>
            <a:r>
              <a:rPr lang="fr-FR" sz="3000" dirty="0">
                <a:cs typeface="Calibri"/>
              </a:rPr>
              <a:t> : </a:t>
            </a:r>
          </a:p>
          <a:p>
            <a:pPr marL="0" indent="0">
              <a:buNone/>
            </a:pPr>
            <a:r>
              <a:rPr lang="fr-FR" sz="3000" b="1" dirty="0">
                <a:solidFill>
                  <a:srgbClr val="FF0000"/>
                </a:solidFill>
                <a:cs typeface="Calibri"/>
              </a:rPr>
              <a:t>centrosome : 1 centriole père + 1 centriole néoformé </a:t>
            </a:r>
            <a:endParaRPr lang="fr-FR" sz="3000" dirty="0">
              <a:solidFill>
                <a:srgbClr val="FF0000"/>
              </a:solidFill>
              <a:cs typeface="Calibri"/>
            </a:endParaRPr>
          </a:p>
          <a:p>
            <a:r>
              <a:rPr lang="fr-FR" sz="3000" b="1">
                <a:cs typeface="Calibri"/>
              </a:rPr>
              <a:t>Phase </a:t>
            </a:r>
            <a:r>
              <a:rPr lang="fr-FR" sz="3000" b="1" dirty="0">
                <a:cs typeface="Calibri"/>
              </a:rPr>
              <a:t>S : duplication du centrosome : 2 centrosomes à 2 centrioles</a:t>
            </a:r>
          </a:p>
          <a:p>
            <a:pPr marL="0" indent="0">
              <a:buNone/>
            </a:pPr>
            <a:r>
              <a:rPr lang="fr-FR" sz="3000" dirty="0">
                <a:ea typeface="+mn-lt"/>
                <a:cs typeface="+mn-lt"/>
              </a:rPr>
              <a:t>La duplication se fait du centriole se fait par une matrice : la </a:t>
            </a:r>
            <a:r>
              <a:rPr lang="fr-FR" sz="3000" b="1" dirty="0" err="1">
                <a:ea typeface="+mn-lt"/>
                <a:cs typeface="+mn-lt"/>
              </a:rPr>
              <a:t>cartwheel</a:t>
            </a:r>
            <a:r>
              <a:rPr lang="fr-FR" sz="3000" dirty="0">
                <a:ea typeface="+mn-lt"/>
                <a:cs typeface="+mn-lt"/>
              </a:rPr>
              <a:t> = roue de chariot</a:t>
            </a:r>
          </a:p>
          <a:p>
            <a:r>
              <a:rPr lang="fr-FR" sz="3000" dirty="0">
                <a:ea typeface="+mn-lt"/>
                <a:cs typeface="+mn-lt"/>
              </a:rPr>
              <a:t>La Mitose : séparation des 2 centrosome aux pôles de la cellule pour former </a:t>
            </a:r>
            <a:r>
              <a:rPr lang="fr-FR" sz="3000" b="1" dirty="0">
                <a:ea typeface="+mn-lt"/>
                <a:cs typeface="+mn-lt"/>
              </a:rPr>
              <a:t>le fuseau mitotique </a:t>
            </a:r>
          </a:p>
          <a:p>
            <a:endParaRPr lang="fr-FR" sz="3000" dirty="0">
              <a:ea typeface="+mn-lt"/>
              <a:cs typeface="+mn-lt"/>
            </a:endParaRPr>
          </a:p>
          <a:p>
            <a:pPr marL="0" indent="0">
              <a:buNone/>
            </a:pPr>
            <a:endParaRPr lang="fr-FR" dirty="0">
              <a:cs typeface="Calibri"/>
            </a:endParaRPr>
          </a:p>
        </p:txBody>
      </p:sp>
      <p:pic>
        <p:nvPicPr>
          <p:cNvPr id="6" name="Image 6">
            <a:extLst>
              <a:ext uri="{FF2B5EF4-FFF2-40B4-BE49-F238E27FC236}">
                <a16:creationId xmlns:a16="http://schemas.microsoft.com/office/drawing/2014/main" id="{44242F3D-12B9-41D4-841D-6AFB9309C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4174" y="991320"/>
            <a:ext cx="4827916" cy="362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01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493D1C-8813-4307-82A3-98984E86F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7"/>
            <a:ext cx="10515600" cy="1325563"/>
          </a:xfrm>
        </p:spPr>
        <p:txBody>
          <a:bodyPr/>
          <a:lstStyle/>
          <a:p>
            <a:pPr algn="ctr"/>
            <a:r>
              <a:rPr lang="fr-FR" b="1" dirty="0">
                <a:cs typeface="Calibri Light"/>
              </a:rPr>
              <a:t>Introduction sur le cytosquelette 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A8D09B-FB58-4902-AD26-A17C11F4D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634" y="1466192"/>
            <a:ext cx="11119449" cy="5027072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fr-FR" b="1" u="sng" dirty="0">
                <a:cs typeface="Calibri"/>
              </a:rPr>
              <a:t>3 types de cytosquelette '' squelette de la cellule'': </a:t>
            </a:r>
          </a:p>
          <a:p>
            <a:pPr marL="0" indent="0">
              <a:buNone/>
            </a:pPr>
            <a:r>
              <a:rPr lang="fr-FR" dirty="0">
                <a:cs typeface="Calibri"/>
              </a:rPr>
              <a:t>- les </a:t>
            </a:r>
            <a:r>
              <a:rPr lang="fr-FR" b="1" dirty="0">
                <a:solidFill>
                  <a:srgbClr val="25B015"/>
                </a:solidFill>
                <a:cs typeface="Calibri"/>
              </a:rPr>
              <a:t>Microtubules </a:t>
            </a:r>
          </a:p>
          <a:p>
            <a:pPr marL="0" indent="0">
              <a:buNone/>
            </a:pPr>
            <a:r>
              <a:rPr lang="fr-FR" dirty="0">
                <a:cs typeface="Calibri"/>
              </a:rPr>
              <a:t>- les</a:t>
            </a:r>
            <a:r>
              <a:rPr lang="fr-FR" b="1" dirty="0">
                <a:solidFill>
                  <a:schemeClr val="accent5"/>
                </a:solidFill>
                <a:cs typeface="Calibri"/>
              </a:rPr>
              <a:t> Filaments Intermédiaires </a:t>
            </a:r>
          </a:p>
          <a:p>
            <a:pPr marL="0" indent="0">
              <a:buNone/>
            </a:pPr>
            <a:r>
              <a:rPr lang="fr-FR" dirty="0">
                <a:cs typeface="Calibri"/>
              </a:rPr>
              <a:t>- les </a:t>
            </a:r>
            <a:r>
              <a:rPr lang="fr-FR" b="1" dirty="0">
                <a:solidFill>
                  <a:srgbClr val="E322C9"/>
                </a:solidFill>
                <a:cs typeface="Calibri"/>
              </a:rPr>
              <a:t>Filaments d'Actines </a:t>
            </a:r>
          </a:p>
          <a:p>
            <a:pPr marL="0" indent="0">
              <a:buNone/>
            </a:pPr>
            <a:r>
              <a:rPr lang="fr-FR" b="1" u="sng" dirty="0">
                <a:cs typeface="Calibri"/>
              </a:rPr>
              <a:t>2 caractéristiques:</a:t>
            </a:r>
            <a:r>
              <a:rPr lang="fr-FR" u="sng" dirty="0">
                <a:cs typeface="Calibri"/>
              </a:rPr>
              <a:t> </a:t>
            </a:r>
          </a:p>
          <a:p>
            <a:pPr marL="0" indent="0">
              <a:buNone/>
            </a:pPr>
            <a:r>
              <a:rPr lang="fr-FR" dirty="0">
                <a:cs typeface="Calibri"/>
              </a:rPr>
              <a:t>- structure </a:t>
            </a:r>
            <a:r>
              <a:rPr lang="fr-FR" b="1" dirty="0">
                <a:cs typeface="Calibri"/>
              </a:rPr>
              <a:t>dynamique </a:t>
            </a:r>
          </a:p>
          <a:p>
            <a:pPr marL="0" indent="0">
              <a:buNone/>
            </a:pPr>
            <a:r>
              <a:rPr lang="fr-FR" dirty="0">
                <a:cs typeface="Calibri"/>
              </a:rPr>
              <a:t>- structure </a:t>
            </a:r>
            <a:r>
              <a:rPr lang="fr-FR" b="1" dirty="0">
                <a:cs typeface="Calibri"/>
              </a:rPr>
              <a:t>multiples</a:t>
            </a:r>
          </a:p>
          <a:p>
            <a:pPr marL="0" indent="0">
              <a:buNone/>
            </a:pPr>
            <a:r>
              <a:rPr lang="fr-FR" b="1" u="sng" dirty="0">
                <a:cs typeface="Calibri"/>
              </a:rPr>
              <a:t>4 fonctions :</a:t>
            </a:r>
            <a:r>
              <a:rPr lang="fr-FR" u="sng" dirty="0">
                <a:cs typeface="Calibri"/>
              </a:rPr>
              <a:t> </a:t>
            </a:r>
          </a:p>
          <a:p>
            <a:pPr marL="0" indent="0">
              <a:buNone/>
            </a:pPr>
            <a:r>
              <a:rPr lang="fr-FR" dirty="0">
                <a:cs typeface="Calibri"/>
              </a:rPr>
              <a:t>-</a:t>
            </a:r>
            <a:r>
              <a:rPr lang="fr-FR" dirty="0">
                <a:ea typeface="+mn-lt"/>
                <a:cs typeface="+mn-lt"/>
              </a:rPr>
              <a:t> mouvements cellulaire</a:t>
            </a:r>
            <a:endParaRPr lang="fr-FR" dirty="0">
              <a:cs typeface="Calibri"/>
            </a:endParaRPr>
          </a:p>
          <a:p>
            <a:pPr marL="0" indent="0">
              <a:buNone/>
            </a:pPr>
            <a:r>
              <a:rPr lang="fr-FR" dirty="0">
                <a:cs typeface="Calibri"/>
              </a:rPr>
              <a:t>-</a:t>
            </a:r>
            <a:r>
              <a:rPr lang="fr-FR" dirty="0">
                <a:ea typeface="+mn-lt"/>
                <a:cs typeface="+mn-lt"/>
              </a:rPr>
              <a:t> localisation spatiale des organites</a:t>
            </a:r>
            <a:endParaRPr lang="fr-FR" dirty="0" err="1">
              <a:cs typeface="Calibri"/>
            </a:endParaRPr>
          </a:p>
          <a:p>
            <a:pPr marL="0" indent="0">
              <a:buNone/>
            </a:pPr>
            <a:r>
              <a:rPr lang="fr-FR" dirty="0">
                <a:cs typeface="Calibri"/>
              </a:rPr>
              <a:t>- </a:t>
            </a:r>
            <a:r>
              <a:rPr lang="fr-FR" dirty="0">
                <a:ea typeface="+mn-lt"/>
                <a:cs typeface="+mn-lt"/>
              </a:rPr>
              <a:t>La communication intercellulaire</a:t>
            </a:r>
            <a:endParaRPr lang="fr-FR" dirty="0" err="1">
              <a:cs typeface="Calibri"/>
            </a:endParaRPr>
          </a:p>
          <a:p>
            <a:pPr marL="0" indent="0">
              <a:buNone/>
            </a:pPr>
            <a:r>
              <a:rPr lang="fr-FR" dirty="0">
                <a:cs typeface="Calibri"/>
              </a:rPr>
              <a:t>- </a:t>
            </a:r>
            <a:r>
              <a:rPr lang="fr-FR" dirty="0">
                <a:ea typeface="+mn-lt"/>
                <a:cs typeface="+mn-lt"/>
              </a:rPr>
              <a:t>La résistance mécanique</a:t>
            </a:r>
            <a:endParaRPr lang="fr-FR" dirty="0" err="1">
              <a:cs typeface="Calibri"/>
            </a:endParaRPr>
          </a:p>
          <a:p>
            <a:pPr marL="0" indent="0">
              <a:buNone/>
            </a:pPr>
            <a:endParaRPr lang="fr-FR" dirty="0">
              <a:cs typeface="Calibri"/>
            </a:endParaRPr>
          </a:p>
          <a:p>
            <a:pPr marL="0" indent="0">
              <a:buNone/>
            </a:pPr>
            <a:endParaRPr lang="fr-FR" dirty="0">
              <a:cs typeface="Calibri"/>
            </a:endParaRPr>
          </a:p>
        </p:txBody>
      </p:sp>
      <p:pic>
        <p:nvPicPr>
          <p:cNvPr id="4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F920E28C-1E06-4C4E-8C74-39013644B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590" y="2569831"/>
            <a:ext cx="6826368" cy="219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28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BD4734-900B-45E2-BDAA-E3D31EA85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58" y="120710"/>
            <a:ext cx="10515600" cy="1325563"/>
          </a:xfrm>
        </p:spPr>
        <p:txBody>
          <a:bodyPr/>
          <a:lstStyle/>
          <a:p>
            <a:pPr algn="ctr"/>
            <a:r>
              <a:rPr lang="fr-FR" b="1" dirty="0">
                <a:cs typeface="Calibri Light"/>
              </a:rPr>
              <a:t>Généralités sur les MT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EE9588-A586-455F-BB6E-95BA87D68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1814"/>
            <a:ext cx="10515600" cy="472514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>
                <a:cs typeface="Calibri"/>
              </a:rPr>
              <a:t>Présents dans toutes les cellules animales</a:t>
            </a:r>
            <a:r>
              <a:rPr lang="fr-FR" dirty="0">
                <a:solidFill>
                  <a:srgbClr val="FF0000"/>
                </a:solidFill>
                <a:cs typeface="Calibri"/>
              </a:rPr>
              <a:t> </a:t>
            </a:r>
            <a:r>
              <a:rPr lang="fr-FR" b="1" dirty="0">
                <a:solidFill>
                  <a:srgbClr val="FF0000"/>
                </a:solidFill>
                <a:cs typeface="Calibri"/>
              </a:rPr>
              <a:t>nuclées</a:t>
            </a:r>
            <a:r>
              <a:rPr lang="fr-FR" dirty="0">
                <a:solidFill>
                  <a:srgbClr val="FF0000"/>
                </a:solidFill>
                <a:cs typeface="Calibri"/>
              </a:rPr>
              <a:t> </a:t>
            </a:r>
          </a:p>
          <a:p>
            <a:r>
              <a:rPr lang="fr-FR" dirty="0">
                <a:cs typeface="Calibri"/>
              </a:rPr>
              <a:t>Recouvre toute la cellule mais </a:t>
            </a:r>
            <a:r>
              <a:rPr lang="fr-FR" dirty="0">
                <a:solidFill>
                  <a:srgbClr val="FF0000"/>
                </a:solidFill>
                <a:cs typeface="Calibri"/>
              </a:rPr>
              <a:t>pas présent dans le noyau </a:t>
            </a:r>
          </a:p>
          <a:p>
            <a:r>
              <a:rPr lang="fr-FR" b="1" u="sng" dirty="0">
                <a:cs typeface="Calibri"/>
              </a:rPr>
              <a:t>Origine:</a:t>
            </a:r>
            <a:r>
              <a:rPr lang="fr-FR" b="1" dirty="0">
                <a:cs typeface="Calibri"/>
              </a:rPr>
              <a:t> </a:t>
            </a:r>
            <a:r>
              <a:rPr lang="fr-FR" b="1" dirty="0">
                <a:solidFill>
                  <a:srgbClr val="FF0000"/>
                </a:solidFill>
                <a:cs typeface="Calibri"/>
              </a:rPr>
              <a:t>COMT '' Centre Organisateur des MT ''= centrosome</a:t>
            </a:r>
          </a:p>
          <a:p>
            <a:r>
              <a:rPr lang="fr-FR" b="1" u="sng" dirty="0">
                <a:solidFill>
                  <a:srgbClr val="000000"/>
                </a:solidFill>
                <a:cs typeface="Calibri"/>
              </a:rPr>
              <a:t>Rôles :</a:t>
            </a:r>
            <a:r>
              <a:rPr lang="fr-FR" u="sng" dirty="0">
                <a:solidFill>
                  <a:srgbClr val="000000"/>
                </a:solidFill>
                <a:cs typeface="Calibri"/>
              </a:rPr>
              <a:t> </a:t>
            </a: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cs typeface="Calibri"/>
              </a:rPr>
              <a:t>- Forme le fuseau mitotique pendant la mitose</a:t>
            </a:r>
            <a:endParaRPr lang="fr-FR" dirty="0">
              <a:cs typeface="Calibri" panose="020F0502020204030204"/>
            </a:endParaRP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cs typeface="Calibri"/>
              </a:rPr>
              <a:t>- transport des vésicules ( kinésine et dynéine )</a:t>
            </a: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cs typeface="Calibri"/>
              </a:rPr>
              <a:t>- positionne les organites </a:t>
            </a:r>
          </a:p>
          <a:p>
            <a:pPr marL="0" indent="0">
              <a:buNone/>
            </a:pPr>
            <a:r>
              <a:rPr lang="fr-FR" dirty="0">
                <a:solidFill>
                  <a:srgbClr val="000000"/>
                </a:solidFill>
                <a:cs typeface="Calibri"/>
              </a:rPr>
              <a:t>- volume cellulaire </a:t>
            </a:r>
            <a:endParaRPr lang="fr-FR" dirty="0"/>
          </a:p>
          <a:p>
            <a:pPr marL="0" indent="0">
              <a:buNone/>
            </a:pPr>
            <a:endParaRPr lang="fr-FR" dirty="0">
              <a:solidFill>
                <a:srgbClr val="000000"/>
              </a:solidFill>
              <a:cs typeface="Calibri"/>
            </a:endParaRPr>
          </a:p>
          <a:p>
            <a:endParaRPr lang="fr-FR" dirty="0">
              <a:solidFill>
                <a:srgbClr val="000000"/>
              </a:solidFill>
              <a:cs typeface="Calibri"/>
            </a:endParaRPr>
          </a:p>
          <a:p>
            <a:endParaRPr lang="fr-FR" dirty="0">
              <a:solidFill>
                <a:srgbClr val="000000"/>
              </a:solidFill>
              <a:cs typeface="Calibri"/>
            </a:endParaRPr>
          </a:p>
          <a:p>
            <a:endParaRPr lang="fr-FR" dirty="0">
              <a:solidFill>
                <a:srgbClr val="000000"/>
              </a:solidFill>
              <a:cs typeface="Calibri"/>
            </a:endParaRPr>
          </a:p>
        </p:txBody>
      </p:sp>
      <p:pic>
        <p:nvPicPr>
          <p:cNvPr id="4" name="Image 4" descr="Une image contenant texte, clipart, laser&#10;&#10;Description générée automatiquement">
            <a:extLst>
              <a:ext uri="{FF2B5EF4-FFF2-40B4-BE49-F238E27FC236}">
                <a16:creationId xmlns:a16="http://schemas.microsoft.com/office/drawing/2014/main" id="{941BC24C-E144-4EC2-81B0-563D2F31C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325" y="4553656"/>
            <a:ext cx="3375803" cy="1934499"/>
          </a:xfrm>
          <a:prstGeom prst="rect">
            <a:avLst/>
          </a:prstGeom>
        </p:spPr>
      </p:pic>
      <p:pic>
        <p:nvPicPr>
          <p:cNvPr id="5" name="Image 5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FC616B3A-BBE7-490B-9819-84B1E6B7B1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106"/>
          <a:stretch/>
        </p:blipFill>
        <p:spPr>
          <a:xfrm>
            <a:off x="4623758" y="4715064"/>
            <a:ext cx="2743200" cy="1773091"/>
          </a:xfrm>
          <a:prstGeom prst="rect">
            <a:avLst/>
          </a:prstGeom>
        </p:spPr>
      </p:pic>
      <p:pic>
        <p:nvPicPr>
          <p:cNvPr id="6" name="Image 6" descr="Une image contenant horloge&#10;&#10;Description générée automatiquement">
            <a:extLst>
              <a:ext uri="{FF2B5EF4-FFF2-40B4-BE49-F238E27FC236}">
                <a16:creationId xmlns:a16="http://schemas.microsoft.com/office/drawing/2014/main" id="{4781EFC5-5B29-44C5-A16D-AD604F37F7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7144" y="296803"/>
            <a:ext cx="19716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76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A6F4DA-0589-4438-9851-31DAE7355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6196"/>
            <a:ext cx="10515600" cy="1325563"/>
          </a:xfrm>
        </p:spPr>
        <p:txBody>
          <a:bodyPr/>
          <a:lstStyle/>
          <a:p>
            <a:pPr algn="ctr"/>
            <a:r>
              <a:rPr lang="fr-FR" b="1" dirty="0">
                <a:cs typeface="Calibri Light"/>
              </a:rPr>
              <a:t>Structure du MT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0BDDCD-2A90-4BE2-93CE-F080CD245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219" y="1034871"/>
            <a:ext cx="11061938" cy="57171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>
                <a:ea typeface="+mn-lt"/>
                <a:cs typeface="+mn-lt"/>
              </a:rPr>
              <a:t> tube creux de 25 nm de diamètre , Longueur variable</a:t>
            </a:r>
            <a:endParaRPr lang="fr-FR">
              <a:ea typeface="+mn-lt"/>
              <a:cs typeface="+mn-lt"/>
            </a:endParaRPr>
          </a:p>
          <a:p>
            <a:r>
              <a:rPr lang="fr-FR" b="1" dirty="0">
                <a:ea typeface="+mn-lt"/>
                <a:cs typeface="+mn-lt"/>
              </a:rPr>
              <a:t>1 microtubule= 13 protofilaments ( 1 protofilament = association de tubuline) </a:t>
            </a:r>
          </a:p>
          <a:p>
            <a:r>
              <a:rPr lang="fr-FR" b="1" dirty="0">
                <a:ea typeface="+mn-lt"/>
                <a:cs typeface="+mn-lt"/>
              </a:rPr>
              <a:t>Tubuline= Hétérodimère : </a:t>
            </a:r>
            <a:r>
              <a:rPr lang="fr-FR" b="1" dirty="0">
                <a:solidFill>
                  <a:srgbClr val="FF0000"/>
                </a:solidFill>
                <a:ea typeface="+mn-lt"/>
                <a:cs typeface="+mn-lt"/>
              </a:rPr>
              <a:t>1 SUα</a:t>
            </a:r>
            <a:r>
              <a:rPr lang="fr-FR" b="1" dirty="0">
                <a:ea typeface="+mn-lt"/>
                <a:cs typeface="+mn-lt"/>
              </a:rPr>
              <a:t> et </a:t>
            </a:r>
            <a:r>
              <a:rPr lang="fr-FR" b="1" dirty="0">
                <a:solidFill>
                  <a:srgbClr val="FFC000"/>
                </a:solidFill>
                <a:ea typeface="+mn-lt"/>
                <a:cs typeface="+mn-lt"/>
              </a:rPr>
              <a:t>1 SUβ</a:t>
            </a:r>
            <a:r>
              <a:rPr lang="fr-FR" dirty="0">
                <a:solidFill>
                  <a:srgbClr val="FFC000"/>
                </a:solidFill>
                <a:ea typeface="+mn-lt"/>
                <a:cs typeface="+mn-lt"/>
              </a:rPr>
              <a:t> </a:t>
            </a:r>
            <a:r>
              <a:rPr lang="fr-FR" dirty="0">
                <a:ea typeface="+mn-lt"/>
                <a:cs typeface="+mn-lt"/>
              </a:rPr>
              <a:t>indissociable </a:t>
            </a:r>
          </a:p>
          <a:p>
            <a:pPr marL="0" indent="0">
              <a:buNone/>
            </a:pPr>
            <a:r>
              <a:rPr lang="fr-FR" dirty="0">
                <a:ea typeface="+mn-lt"/>
                <a:cs typeface="+mn-lt"/>
              </a:rPr>
              <a:t>- Ce sont des protéines G </a:t>
            </a:r>
          </a:p>
          <a:p>
            <a:pPr marL="0" indent="0">
              <a:buNone/>
            </a:pPr>
            <a:r>
              <a:rPr lang="fr-FR" dirty="0">
                <a:ea typeface="+mn-lt"/>
                <a:cs typeface="+mn-lt"/>
              </a:rPr>
              <a:t>- </a:t>
            </a:r>
            <a:r>
              <a:rPr lang="fr-FR" b="1" dirty="0">
                <a:solidFill>
                  <a:srgbClr val="FF0000"/>
                </a:solidFill>
                <a:ea typeface="+mn-lt"/>
                <a:cs typeface="+mn-lt"/>
              </a:rPr>
              <a:t>SUα</a:t>
            </a:r>
            <a:r>
              <a:rPr lang="fr-FR" dirty="0">
                <a:ea typeface="+mn-lt"/>
                <a:cs typeface="+mn-lt"/>
              </a:rPr>
              <a:t>  liée au GTP</a:t>
            </a:r>
          </a:p>
          <a:p>
            <a:pPr marL="0" indent="0">
              <a:buNone/>
            </a:pPr>
            <a:r>
              <a:rPr lang="fr-FR" dirty="0">
                <a:ea typeface="+mn-lt"/>
                <a:cs typeface="+mn-lt"/>
              </a:rPr>
              <a:t>-</a:t>
            </a:r>
            <a:r>
              <a:rPr lang="fr-FR" b="1" dirty="0">
                <a:solidFill>
                  <a:srgbClr val="FFC000"/>
                </a:solidFill>
                <a:ea typeface="+mn-lt"/>
                <a:cs typeface="+mn-lt"/>
              </a:rPr>
              <a:t>SU β </a:t>
            </a:r>
            <a:r>
              <a:rPr lang="fr-FR" dirty="0">
                <a:ea typeface="+mn-lt"/>
                <a:cs typeface="+mn-lt"/>
              </a:rPr>
              <a:t>liée au GTP ou GDP : c'est la seul qui peu cycler ( hydrolyser sont GTP en GDP) : c'est une GTPase </a:t>
            </a:r>
          </a:p>
          <a:p>
            <a:pPr>
              <a:buFont typeface="Arial"/>
              <a:buChar char="•"/>
            </a:pPr>
            <a:r>
              <a:rPr lang="fr-FR" b="1" dirty="0">
                <a:ea typeface="+mn-lt"/>
                <a:cs typeface="+mn-lt"/>
              </a:rPr>
              <a:t>Le protofilament est polarisé: </a:t>
            </a:r>
            <a:endParaRPr lang="en-US" b="1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fr-FR" dirty="0">
                <a:ea typeface="+mn-lt"/>
                <a:cs typeface="+mn-lt"/>
              </a:rPr>
              <a:t>- côté </a:t>
            </a:r>
            <a:r>
              <a:rPr lang="fr-FR" b="1" dirty="0">
                <a:solidFill>
                  <a:srgbClr val="FF0000"/>
                </a:solidFill>
                <a:ea typeface="+mn-lt"/>
                <a:cs typeface="+mn-lt"/>
              </a:rPr>
              <a:t>α</a:t>
            </a:r>
            <a:r>
              <a:rPr lang="fr-FR" dirty="0">
                <a:ea typeface="+mn-lt"/>
                <a:cs typeface="+mn-lt"/>
              </a:rPr>
              <a:t> qui est</a:t>
            </a:r>
            <a:r>
              <a:rPr lang="fr-FR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fr-FR" b="1" dirty="0">
                <a:solidFill>
                  <a:srgbClr val="FF0000"/>
                </a:solidFill>
                <a:ea typeface="+mn-lt"/>
                <a:cs typeface="+mn-lt"/>
              </a:rPr>
              <a:t>-</a:t>
            </a:r>
            <a:r>
              <a:rPr lang="fr-FR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fr-FR" dirty="0">
                <a:ea typeface="+mn-lt"/>
                <a:cs typeface="+mn-lt"/>
              </a:rPr>
              <a:t>à </a:t>
            </a:r>
            <a:r>
              <a:rPr lang="fr-FR" b="1" dirty="0">
                <a:ea typeface="+mn-lt"/>
                <a:cs typeface="+mn-lt"/>
              </a:rPr>
              <a:t>polymérisation lente</a:t>
            </a:r>
            <a:r>
              <a:rPr lang="fr-FR" dirty="0">
                <a:ea typeface="+mn-lt"/>
                <a:cs typeface="+mn-lt"/>
              </a:rPr>
              <a:t> vers le COMT </a:t>
            </a: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fr-FR" dirty="0">
                <a:ea typeface="+mn-lt"/>
                <a:cs typeface="+mn-lt"/>
              </a:rPr>
              <a:t>- côté </a:t>
            </a:r>
            <a:r>
              <a:rPr lang="fr-FR" b="1" dirty="0">
                <a:solidFill>
                  <a:srgbClr val="FFC000"/>
                </a:solidFill>
                <a:ea typeface="+mn-lt"/>
                <a:cs typeface="+mn-lt"/>
              </a:rPr>
              <a:t>β</a:t>
            </a:r>
            <a:r>
              <a:rPr lang="fr-FR" dirty="0">
                <a:ea typeface="+mn-lt"/>
                <a:cs typeface="+mn-lt"/>
              </a:rPr>
              <a:t> qui est </a:t>
            </a:r>
            <a:r>
              <a:rPr lang="fr-FR" dirty="0">
                <a:solidFill>
                  <a:srgbClr val="FFC000"/>
                </a:solidFill>
                <a:ea typeface="+mn-lt"/>
                <a:cs typeface="+mn-lt"/>
              </a:rPr>
              <a:t>+</a:t>
            </a:r>
            <a:r>
              <a:rPr lang="fr-FR" dirty="0">
                <a:ea typeface="+mn-lt"/>
                <a:cs typeface="+mn-lt"/>
              </a:rPr>
              <a:t> à </a:t>
            </a:r>
            <a:r>
              <a:rPr lang="fr-FR" b="1" dirty="0">
                <a:ea typeface="+mn-lt"/>
                <a:cs typeface="+mn-lt"/>
              </a:rPr>
              <a:t>polymérisation rapide</a:t>
            </a:r>
            <a:r>
              <a:rPr lang="fr-FR" dirty="0">
                <a:ea typeface="+mn-lt"/>
                <a:cs typeface="+mn-lt"/>
              </a:rPr>
              <a:t> vers la périphérie cellulaire</a:t>
            </a: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endParaRPr lang="fr-FR" dirty="0">
              <a:ea typeface="+mn-lt"/>
              <a:cs typeface="+mn-lt"/>
            </a:endParaRPr>
          </a:p>
          <a:p>
            <a:pPr marL="0" indent="0">
              <a:buNone/>
            </a:pPr>
            <a:endParaRPr lang="fr-FR" dirty="0">
              <a:ea typeface="+mn-lt"/>
              <a:cs typeface="+mn-lt"/>
            </a:endParaRPr>
          </a:p>
          <a:p>
            <a:endParaRPr lang="fr-FR" dirty="0">
              <a:ea typeface="+mn-lt"/>
              <a:cs typeface="+mn-lt"/>
            </a:endParaRPr>
          </a:p>
        </p:txBody>
      </p:sp>
      <p:pic>
        <p:nvPicPr>
          <p:cNvPr id="4" name="Image 4">
            <a:extLst>
              <a:ext uri="{FF2B5EF4-FFF2-40B4-BE49-F238E27FC236}">
                <a16:creationId xmlns:a16="http://schemas.microsoft.com/office/drawing/2014/main" id="{01ED5173-B5DD-4DAF-BB4C-B652D7825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1948" y="1900057"/>
            <a:ext cx="3461349" cy="210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3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7">
            <a:extLst>
              <a:ext uri="{FF2B5EF4-FFF2-40B4-BE49-F238E27FC236}">
                <a16:creationId xmlns:a16="http://schemas.microsoft.com/office/drawing/2014/main" id="{F4AD45F5-A254-430A-9C10-B75FE51733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152" y="1254590"/>
            <a:ext cx="11788715" cy="4343220"/>
          </a:xfrm>
        </p:spPr>
      </p:pic>
    </p:spTree>
    <p:extLst>
      <p:ext uri="{BB962C8B-B14F-4D97-AF65-F5344CB8AC3E}">
        <p14:creationId xmlns:p14="http://schemas.microsoft.com/office/powerpoint/2010/main" val="3409327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0B41E-D6DB-4B7C-B13B-59A8315C3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351" y="149465"/>
            <a:ext cx="10515600" cy="1325563"/>
          </a:xfrm>
        </p:spPr>
        <p:txBody>
          <a:bodyPr/>
          <a:lstStyle/>
          <a:p>
            <a:r>
              <a:rPr lang="fr-FR" b="1" dirty="0">
                <a:ea typeface="+mj-lt"/>
                <a:cs typeface="+mj-lt"/>
              </a:rPr>
              <a:t>Polymérisation et dépolymérisation du MT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8E6C96-7186-409B-BB44-CC1284386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975" y="1194620"/>
            <a:ext cx="8702800" cy="565807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b="1" dirty="0">
                <a:cs typeface="Calibri"/>
              </a:rPr>
              <a:t>Polymérisation des deux c</a:t>
            </a:r>
            <a:r>
              <a:rPr lang="fr-FR" b="1" dirty="0">
                <a:ea typeface="+mn-lt"/>
                <a:cs typeface="+mn-lt"/>
              </a:rPr>
              <a:t>ô</a:t>
            </a:r>
            <a:r>
              <a:rPr lang="fr-FR" b="1" dirty="0">
                <a:cs typeface="Calibri"/>
              </a:rPr>
              <a:t>tés</a:t>
            </a:r>
            <a:r>
              <a:rPr lang="fr-FR" dirty="0">
                <a:cs typeface="Calibri"/>
              </a:rPr>
              <a:t> </a:t>
            </a:r>
            <a:r>
              <a:rPr lang="fr-FR" dirty="0">
                <a:ea typeface="+mn-lt"/>
                <a:cs typeface="+mn-lt"/>
              </a:rPr>
              <a:t>α et β (+ rapide) </a:t>
            </a:r>
          </a:p>
          <a:p>
            <a:r>
              <a:rPr lang="fr-FR" b="1" dirty="0">
                <a:cs typeface="Calibri"/>
              </a:rPr>
              <a:t>Spontanée</a:t>
            </a:r>
            <a:r>
              <a:rPr lang="fr-FR" dirty="0">
                <a:cs typeface="Calibri"/>
              </a:rPr>
              <a:t> donc ne consomme et ne libère pas d'énergie </a:t>
            </a:r>
          </a:p>
          <a:p>
            <a:r>
              <a:rPr lang="fr-FR" dirty="0">
                <a:cs typeface="Calibri"/>
              </a:rPr>
              <a:t>Nécessite un</a:t>
            </a:r>
            <a:r>
              <a:rPr lang="fr-FR" b="1" dirty="0">
                <a:cs typeface="Calibri"/>
              </a:rPr>
              <a:t> petit noyau de polymérisation</a:t>
            </a:r>
            <a:r>
              <a:rPr lang="fr-FR" dirty="0">
                <a:cs typeface="Calibri"/>
              </a:rPr>
              <a:t> </a:t>
            </a:r>
          </a:p>
          <a:p>
            <a:r>
              <a:rPr lang="fr-FR" dirty="0">
                <a:cs typeface="Calibri"/>
              </a:rPr>
              <a:t>On ajoute de la tubuline avec la SU β liée au GTP </a:t>
            </a:r>
          </a:p>
          <a:p>
            <a:r>
              <a:rPr lang="fr-FR" dirty="0">
                <a:cs typeface="Calibri"/>
              </a:rPr>
              <a:t>la </a:t>
            </a:r>
            <a:r>
              <a:rPr lang="fr-FR" b="1" dirty="0">
                <a:cs typeface="Calibri"/>
              </a:rPr>
              <a:t>coiffe GTP </a:t>
            </a:r>
            <a:r>
              <a:rPr lang="fr-FR" dirty="0">
                <a:cs typeface="Calibri"/>
              </a:rPr>
              <a:t>du coté + ( β)  et empêche la dépolymérisation </a:t>
            </a:r>
          </a:p>
          <a:p>
            <a:r>
              <a:rPr lang="fr-FR" dirty="0">
                <a:cs typeface="Calibri"/>
              </a:rPr>
              <a:t>Hydrolyse du GTP en GDP du coté - au + responsable de la dépolymérisation catastrophique </a:t>
            </a:r>
          </a:p>
          <a:p>
            <a:r>
              <a:rPr lang="fr-FR" i="1" dirty="0">
                <a:cs typeface="Calibri"/>
              </a:rPr>
              <a:t>La durée de vie d'un MT est de 10 mins et celle de la tubuline de 20h =&gt; une molécule de tubuline entre dans la composition de plusieurs MT </a:t>
            </a:r>
          </a:p>
          <a:p>
            <a:endParaRPr lang="fr-FR" dirty="0">
              <a:cs typeface="Calibri"/>
            </a:endParaRPr>
          </a:p>
          <a:p>
            <a:endParaRPr lang="fr-FR" dirty="0">
              <a:cs typeface="Calibri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F8DE5DF-E5B5-4946-B843-DCAAB09BC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994" y="1194620"/>
            <a:ext cx="4525677" cy="294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79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44DE8E-9F3B-4E83-AEA3-644FCA5CF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ea typeface="+mj-lt"/>
                <a:cs typeface="+mj-lt"/>
              </a:rPr>
              <a:t>La maturation des microtubules</a:t>
            </a:r>
            <a:endParaRPr lang="fr-FR" b="1" dirty="0">
              <a:cs typeface="Calibri Light" panose="020F03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064145-1B7A-473D-A970-19797C2ED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502" y="1581210"/>
            <a:ext cx="11593901" cy="459575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r-FR" sz="3200" b="1" u="sng" dirty="0">
                <a:cs typeface="Calibri"/>
              </a:rPr>
              <a:t>2 types de MT: </a:t>
            </a:r>
          </a:p>
          <a:p>
            <a:pPr marL="0" indent="0">
              <a:buNone/>
            </a:pPr>
            <a:endParaRPr lang="fr-FR" sz="3200" dirty="0">
              <a:cs typeface="Calibri"/>
            </a:endParaRPr>
          </a:p>
          <a:p>
            <a:pPr marL="0" indent="0">
              <a:buNone/>
            </a:pPr>
            <a:r>
              <a:rPr lang="fr-FR" sz="3200" dirty="0">
                <a:cs typeface="Calibri"/>
              </a:rPr>
              <a:t>-les </a:t>
            </a:r>
            <a:r>
              <a:rPr lang="fr-FR" sz="3200" b="1" dirty="0">
                <a:cs typeface="Calibri"/>
              </a:rPr>
              <a:t>MT DYNAMIQUES</a:t>
            </a:r>
            <a:r>
              <a:rPr lang="fr-FR" sz="3200" dirty="0">
                <a:cs typeface="Calibri"/>
              </a:rPr>
              <a:t> : senseur du volume cellulaire par la polymérisation et dépolymérisation </a:t>
            </a:r>
            <a:endParaRPr lang="fr-FR">
              <a:cs typeface="Calibri"/>
            </a:endParaRPr>
          </a:p>
          <a:p>
            <a:pPr marL="0" indent="0">
              <a:buNone/>
            </a:pPr>
            <a:endParaRPr lang="fr-FR" sz="3200" dirty="0">
              <a:cs typeface="Calibri"/>
            </a:endParaRPr>
          </a:p>
          <a:p>
            <a:pPr marL="0" indent="0">
              <a:buNone/>
            </a:pPr>
            <a:r>
              <a:rPr lang="fr-FR" sz="3200" dirty="0">
                <a:cs typeface="Calibri"/>
              </a:rPr>
              <a:t>- les</a:t>
            </a:r>
            <a:r>
              <a:rPr lang="fr-FR" sz="3200" b="1" dirty="0">
                <a:cs typeface="Calibri"/>
              </a:rPr>
              <a:t> MT STABLES</a:t>
            </a:r>
            <a:r>
              <a:rPr lang="fr-FR" sz="3200" dirty="0">
                <a:cs typeface="Calibri"/>
              </a:rPr>
              <a:t> : par modification post traductionnelle sur la tubuline </a:t>
            </a:r>
            <a:r>
              <a:rPr lang="fr-FR" sz="3200" dirty="0">
                <a:ea typeface="+mn-lt"/>
                <a:cs typeface="+mn-lt"/>
              </a:rPr>
              <a:t>α: </a:t>
            </a:r>
            <a:endParaRPr lang="fr-FR"/>
          </a:p>
          <a:p>
            <a:pPr marL="0" indent="0">
              <a:buNone/>
            </a:pPr>
            <a:r>
              <a:rPr lang="fr-FR" sz="3200" dirty="0">
                <a:ea typeface="+mn-lt"/>
                <a:cs typeface="+mn-lt"/>
              </a:rPr>
              <a:t>   - Acétylation de la lysine </a:t>
            </a:r>
          </a:p>
          <a:p>
            <a:pPr marL="0" indent="0">
              <a:buNone/>
            </a:pPr>
            <a:r>
              <a:rPr lang="fr-FR" sz="3200" dirty="0">
                <a:ea typeface="+mn-lt"/>
                <a:cs typeface="+mn-lt"/>
              </a:rPr>
              <a:t>   - </a:t>
            </a:r>
            <a:r>
              <a:rPr lang="fr-FR" sz="3200" dirty="0" err="1">
                <a:ea typeface="+mn-lt"/>
                <a:cs typeface="+mn-lt"/>
              </a:rPr>
              <a:t>Détyrosination</a:t>
            </a:r>
            <a:r>
              <a:rPr lang="fr-FR" sz="3200" dirty="0">
                <a:ea typeface="+mn-lt"/>
                <a:cs typeface="+mn-lt"/>
              </a:rPr>
              <a:t> de l'extrémité COOH-terminale</a:t>
            </a:r>
            <a:endParaRPr lang="fr-FR" sz="3200"/>
          </a:p>
        </p:txBody>
      </p:sp>
    </p:spTree>
    <p:extLst>
      <p:ext uri="{BB962C8B-B14F-4D97-AF65-F5344CB8AC3E}">
        <p14:creationId xmlns:p14="http://schemas.microsoft.com/office/powerpoint/2010/main" val="210373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1C2883-AE98-4A1D-9626-80DAFD62B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ea typeface="+mj-lt"/>
                <a:cs typeface="+mj-lt"/>
              </a:rPr>
              <a:t>Les drogues des MT</a:t>
            </a:r>
            <a:endParaRPr lang="fr-FR" b="1" dirty="0">
              <a:cs typeface="Calibri Light" panose="020F03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18812E-14B3-400C-ADDA-909209087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144" y="1825625"/>
            <a:ext cx="11881447" cy="494080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z="3200" dirty="0">
                <a:ea typeface="+mn-lt"/>
                <a:cs typeface="+mn-lt"/>
              </a:rPr>
              <a:t>Agissent sur le fuseau mitotique pour </a:t>
            </a:r>
            <a:r>
              <a:rPr lang="fr-FR" sz="3200" b="1" dirty="0">
                <a:solidFill>
                  <a:srgbClr val="FF0000"/>
                </a:solidFill>
                <a:ea typeface="+mn-lt"/>
                <a:cs typeface="+mn-lt"/>
              </a:rPr>
              <a:t>inhiber la division cellulaire</a:t>
            </a:r>
          </a:p>
          <a:p>
            <a:endParaRPr lang="fr-FR" sz="3200" b="1" dirty="0">
              <a:ea typeface="+mn-lt"/>
              <a:cs typeface="+mn-lt"/>
            </a:endParaRPr>
          </a:p>
          <a:p>
            <a:r>
              <a:rPr lang="fr-FR" sz="3200" b="1" dirty="0">
                <a:ea typeface="+mn-lt"/>
                <a:cs typeface="+mn-lt"/>
              </a:rPr>
              <a:t>Empêche la polymérisation : colchicine</a:t>
            </a:r>
            <a:endParaRPr lang="fr-FR"/>
          </a:p>
          <a:p>
            <a:pPr marL="0" indent="0">
              <a:buNone/>
            </a:pPr>
            <a:r>
              <a:rPr lang="fr-FR" sz="3200" dirty="0">
                <a:ea typeface="+mn-lt"/>
                <a:cs typeface="+mn-lt"/>
              </a:rPr>
              <a:t>Elle se lie à la tubuline libre </a:t>
            </a:r>
          </a:p>
          <a:p>
            <a:endParaRPr lang="fr-FR" sz="3200" b="1" dirty="0">
              <a:ea typeface="+mn-lt"/>
              <a:cs typeface="+mn-lt"/>
            </a:endParaRPr>
          </a:p>
          <a:p>
            <a:r>
              <a:rPr lang="fr-FR" sz="3200" b="1" dirty="0">
                <a:ea typeface="+mn-lt"/>
                <a:cs typeface="+mn-lt"/>
              </a:rPr>
              <a:t>Empêche la dépolymérisation : taxol</a:t>
            </a:r>
            <a:endParaRPr lang="fr-FR" dirty="0"/>
          </a:p>
          <a:p>
            <a:pPr marL="0" indent="0">
              <a:buNone/>
            </a:pPr>
            <a:r>
              <a:rPr lang="fr-FR" sz="3200" dirty="0">
                <a:cs typeface="Calibri" panose="020F0502020204030204"/>
              </a:rPr>
              <a:t>Elle se lie à la tubuline polymérisée </a:t>
            </a:r>
          </a:p>
        </p:txBody>
      </p:sp>
    </p:spTree>
    <p:extLst>
      <p:ext uri="{BB962C8B-B14F-4D97-AF65-F5344CB8AC3E}">
        <p14:creationId xmlns:p14="http://schemas.microsoft.com/office/powerpoint/2010/main" val="319257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0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529AC4-9DF9-45B7-ADFC-B6CD7F76C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60894" y="206974"/>
            <a:ext cx="10515600" cy="1325563"/>
          </a:xfrm>
        </p:spPr>
        <p:txBody>
          <a:bodyPr/>
          <a:lstStyle/>
          <a:p>
            <a:pPr algn="ctr"/>
            <a:r>
              <a:rPr lang="fr-FR" b="1" dirty="0">
                <a:cs typeface="Calibri Light"/>
              </a:rPr>
              <a:t>Le COMT</a:t>
            </a:r>
            <a:r>
              <a:rPr lang="fr-FR" dirty="0">
                <a:cs typeface="Calibri Light"/>
              </a:rPr>
              <a:t> </a:t>
            </a:r>
            <a:r>
              <a:rPr lang="fr-FR" b="1" dirty="0">
                <a:cs typeface="Calibri Light"/>
              </a:rPr>
              <a:t>= Le Centrosome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76F91A8-AA9D-421F-8B18-60B9B6D1B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729" y="1696229"/>
            <a:ext cx="11191335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z="3000" dirty="0">
                <a:cs typeface="Calibri"/>
              </a:rPr>
              <a:t>Autour du noyau </a:t>
            </a:r>
          </a:p>
          <a:p>
            <a:r>
              <a:rPr lang="fr-FR" sz="3000" dirty="0">
                <a:cs typeface="Calibri"/>
              </a:rPr>
              <a:t>Mobile </a:t>
            </a:r>
          </a:p>
          <a:p>
            <a:r>
              <a:rPr lang="fr-FR" sz="3000" dirty="0">
                <a:ea typeface="+mn-lt"/>
                <a:cs typeface="+mn-lt"/>
              </a:rPr>
              <a:t>site primaire de nucléation des MT</a:t>
            </a:r>
          </a:p>
          <a:p>
            <a:r>
              <a:rPr lang="fr-FR" sz="3000" b="1" dirty="0">
                <a:cs typeface="Calibri"/>
              </a:rPr>
              <a:t>1 centrosome = 2 centrioles perpendiculaire = 9 triplets ( A, B, C ) de MT</a:t>
            </a:r>
          </a:p>
          <a:p>
            <a:r>
              <a:rPr lang="fr-FR" sz="3000" dirty="0">
                <a:solidFill>
                  <a:srgbClr val="FF0000"/>
                </a:solidFill>
                <a:cs typeface="Calibri"/>
              </a:rPr>
              <a:t>Pas détruit par des drogues </a:t>
            </a:r>
          </a:p>
          <a:p>
            <a:r>
              <a:rPr lang="fr-FR" sz="3000" dirty="0">
                <a:cs typeface="Calibri"/>
              </a:rPr>
              <a:t>Matériel péricentriolaire </a:t>
            </a:r>
            <a:r>
              <a:rPr lang="fr-FR" sz="3000" b="1" dirty="0">
                <a:solidFill>
                  <a:srgbClr val="00B050"/>
                </a:solidFill>
                <a:cs typeface="Calibri"/>
              </a:rPr>
              <a:t>d'anneaux de tubuline </a:t>
            </a:r>
            <a:r>
              <a:rPr lang="fr-FR" sz="3000" b="1" dirty="0">
                <a:solidFill>
                  <a:srgbClr val="00B050"/>
                </a:solidFill>
                <a:ea typeface="+mn-lt"/>
                <a:cs typeface="+mn-lt"/>
              </a:rPr>
              <a:t>γ </a:t>
            </a:r>
          </a:p>
          <a:p>
            <a:r>
              <a:rPr lang="fr-FR" sz="3000" dirty="0">
                <a:solidFill>
                  <a:srgbClr val="000000"/>
                </a:solidFill>
                <a:cs typeface="Calibri"/>
              </a:rPr>
              <a:t>Les anneaux de tubuline </a:t>
            </a:r>
            <a:r>
              <a:rPr lang="fr-FR" sz="3000" dirty="0">
                <a:cs typeface="Calibri"/>
              </a:rPr>
              <a:t>γ reçoit le c</a:t>
            </a:r>
            <a:r>
              <a:rPr lang="fr-FR" sz="3000" dirty="0">
                <a:ea typeface="+mn-lt"/>
                <a:cs typeface="+mn-lt"/>
              </a:rPr>
              <a:t>ô</a:t>
            </a:r>
            <a:r>
              <a:rPr lang="fr-FR" sz="3000" dirty="0">
                <a:cs typeface="Calibri"/>
              </a:rPr>
              <a:t>té - du MT </a:t>
            </a:r>
            <a:endParaRPr lang="fr-FR" sz="3000" dirty="0">
              <a:solidFill>
                <a:srgbClr val="000000"/>
              </a:solidFill>
              <a:cs typeface="Calibri"/>
            </a:endParaRPr>
          </a:p>
        </p:txBody>
      </p:sp>
      <p:pic>
        <p:nvPicPr>
          <p:cNvPr id="4" name="Image 4">
            <a:extLst>
              <a:ext uri="{FF2B5EF4-FFF2-40B4-BE49-F238E27FC236}">
                <a16:creationId xmlns:a16="http://schemas.microsoft.com/office/drawing/2014/main" id="{CAED3369-2BE4-49DC-A7DA-7FF6FA950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555" y="3876945"/>
            <a:ext cx="2556474" cy="2928488"/>
          </a:xfrm>
          <a:prstGeom prst="rect">
            <a:avLst/>
          </a:prstGeom>
        </p:spPr>
      </p:pic>
      <p:pic>
        <p:nvPicPr>
          <p:cNvPr id="6" name="Image 6">
            <a:extLst>
              <a:ext uri="{FF2B5EF4-FFF2-40B4-BE49-F238E27FC236}">
                <a16:creationId xmlns:a16="http://schemas.microsoft.com/office/drawing/2014/main" id="{0ABA91B0-87A8-4FEF-BE87-C18B3E452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815" y="204259"/>
            <a:ext cx="3979651" cy="298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797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521</Words>
  <Application>Microsoft Office PowerPoint</Application>
  <PresentationFormat>Grand écran</PresentationFormat>
  <Paragraphs>74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Thème Office</vt:lpstr>
      <vt:lpstr>Les Microtubules </vt:lpstr>
      <vt:lpstr>Introduction sur le cytosquelette </vt:lpstr>
      <vt:lpstr>Généralités sur les MT</vt:lpstr>
      <vt:lpstr>Structure du MT</vt:lpstr>
      <vt:lpstr>Présentation PowerPoint</vt:lpstr>
      <vt:lpstr>Polymérisation et dépolymérisation du MT</vt:lpstr>
      <vt:lpstr>La maturation des microtubules</vt:lpstr>
      <vt:lpstr>Les drogues des MT</vt:lpstr>
      <vt:lpstr>Le COMT = Le Centrosome</vt:lpstr>
      <vt:lpstr>Le cycle du centrosome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/>
  <cp:lastModifiedBy>Luana De Almeida Pires</cp:lastModifiedBy>
  <cp:revision>474</cp:revision>
  <dcterms:created xsi:type="dcterms:W3CDTF">2022-01-13T17:21:23Z</dcterms:created>
  <dcterms:modified xsi:type="dcterms:W3CDTF">2022-01-17T17:15:20Z</dcterms:modified>
</cp:coreProperties>
</file>